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DM Sans" charset="1" panose="00000000000000000000"/>
      <p:regular r:id="rId16"/>
    </p:embeddedFont>
    <p:embeddedFont>
      <p:font typeface="Canva Sans" charset="1" panose="020B0503030501040103"/>
      <p:regular r:id="rId17"/>
    </p:embeddedFont>
    <p:embeddedFont>
      <p:font typeface="Canva Sans Bold" charset="1" panose="020B08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7648029">
            <a:off x="14465523" y="8431707"/>
            <a:ext cx="7061148" cy="5751626"/>
          </a:xfrm>
          <a:custGeom>
            <a:avLst/>
            <a:gdLst/>
            <a:ahLst/>
            <a:cxnLst/>
            <a:rect r="r" b="b" t="t" l="l"/>
            <a:pathLst>
              <a:path h="5751626" w="7061148">
                <a:moveTo>
                  <a:pt x="0" y="0"/>
                </a:moveTo>
                <a:lnTo>
                  <a:pt x="7061148" y="0"/>
                </a:lnTo>
                <a:lnTo>
                  <a:pt x="7061148" y="5751626"/>
                </a:lnTo>
                <a:lnTo>
                  <a:pt x="0" y="57516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513884" y="-1935335"/>
            <a:ext cx="7987150" cy="6505897"/>
          </a:xfrm>
          <a:custGeom>
            <a:avLst/>
            <a:gdLst/>
            <a:ahLst/>
            <a:cxnLst/>
            <a:rect r="r" b="b" t="t" l="l"/>
            <a:pathLst>
              <a:path h="6505897" w="7987150">
                <a:moveTo>
                  <a:pt x="0" y="0"/>
                </a:moveTo>
                <a:lnTo>
                  <a:pt x="7987150" y="0"/>
                </a:lnTo>
                <a:lnTo>
                  <a:pt x="7987150" y="6505897"/>
                </a:lnTo>
                <a:lnTo>
                  <a:pt x="0" y="65058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508595" y="4765047"/>
            <a:ext cx="15961692" cy="13627295"/>
          </a:xfrm>
          <a:custGeom>
            <a:avLst/>
            <a:gdLst/>
            <a:ahLst/>
            <a:cxnLst/>
            <a:rect r="r" b="b" t="t" l="l"/>
            <a:pathLst>
              <a:path h="13627295" w="15961692">
                <a:moveTo>
                  <a:pt x="0" y="0"/>
                </a:moveTo>
                <a:lnTo>
                  <a:pt x="15961692" y="0"/>
                </a:lnTo>
                <a:lnTo>
                  <a:pt x="15961692" y="13627295"/>
                </a:lnTo>
                <a:lnTo>
                  <a:pt x="0" y="13627295"/>
                </a:lnTo>
                <a:lnTo>
                  <a:pt x="0" y="0"/>
                </a:lnTo>
                <a:close/>
              </a:path>
            </a:pathLst>
          </a:custGeom>
          <a:blipFill>
            <a:blip r:embed="rId4"/>
            <a:stretch>
              <a:fillRect l="0" t="0" r="0" b="0"/>
            </a:stretch>
          </a:blipFill>
        </p:spPr>
      </p:sp>
      <p:grpSp>
        <p:nvGrpSpPr>
          <p:cNvPr name="Group 5" id="5"/>
          <p:cNvGrpSpPr/>
          <p:nvPr/>
        </p:nvGrpSpPr>
        <p:grpSpPr>
          <a:xfrm rot="0">
            <a:off x="2818631" y="2344708"/>
            <a:ext cx="12615137" cy="5974142"/>
            <a:chOff x="0" y="0"/>
            <a:chExt cx="1893788" cy="896840"/>
          </a:xfrm>
        </p:grpSpPr>
        <p:sp>
          <p:nvSpPr>
            <p:cNvPr name="Freeform 6" id="6"/>
            <p:cNvSpPr/>
            <p:nvPr/>
          </p:nvSpPr>
          <p:spPr>
            <a:xfrm flipH="false" flipV="false" rot="0">
              <a:off x="0" y="0"/>
              <a:ext cx="1893788" cy="896840"/>
            </a:xfrm>
            <a:custGeom>
              <a:avLst/>
              <a:gdLst/>
              <a:ahLst/>
              <a:cxnLst/>
              <a:rect r="r" b="b" t="t" l="l"/>
              <a:pathLst>
                <a:path h="896840" w="1893788">
                  <a:moveTo>
                    <a:pt x="0" y="0"/>
                  </a:moveTo>
                  <a:lnTo>
                    <a:pt x="1893788" y="0"/>
                  </a:lnTo>
                  <a:lnTo>
                    <a:pt x="1893788" y="896840"/>
                  </a:lnTo>
                  <a:lnTo>
                    <a:pt x="0" y="896840"/>
                  </a:lnTo>
                  <a:close/>
                </a:path>
              </a:pathLst>
            </a:custGeom>
            <a:solidFill>
              <a:srgbClr val="000000">
                <a:alpha val="0"/>
              </a:srgbClr>
            </a:solidFill>
            <a:ln w="38100" cap="sq">
              <a:solidFill>
                <a:srgbClr val="FEFFFF"/>
              </a:solidFill>
              <a:prstDash val="solid"/>
              <a:miter/>
            </a:ln>
          </p:spPr>
        </p:sp>
        <p:sp>
          <p:nvSpPr>
            <p:cNvPr name="TextBox 7" id="7"/>
            <p:cNvSpPr txBox="true"/>
            <p:nvPr/>
          </p:nvSpPr>
          <p:spPr>
            <a:xfrm>
              <a:off x="0" y="-19050"/>
              <a:ext cx="1893788" cy="915890"/>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3173074" y="4437212"/>
            <a:ext cx="11906252" cy="2804084"/>
          </a:xfrm>
          <a:prstGeom prst="rect">
            <a:avLst/>
          </a:prstGeom>
        </p:spPr>
        <p:txBody>
          <a:bodyPr anchor="t" rtlCol="false" tIns="0" lIns="0" bIns="0" rIns="0">
            <a:spAutoFit/>
          </a:bodyPr>
          <a:lstStyle/>
          <a:p>
            <a:pPr algn="ctr" marL="0" indent="0" lvl="0">
              <a:lnSpc>
                <a:spcPts val="11274"/>
              </a:lnSpc>
              <a:spcBef>
                <a:spcPct val="0"/>
              </a:spcBef>
            </a:pPr>
            <a:r>
              <a:rPr lang="en-US" sz="8169" spc="800">
                <a:solidFill>
                  <a:srgbClr val="FDFBFB"/>
                </a:solidFill>
                <a:latin typeface="DM Sans"/>
                <a:ea typeface="DM Sans"/>
                <a:cs typeface="DM Sans"/>
                <a:sym typeface="DM Sans"/>
              </a:rPr>
              <a:t>WEB APPLICATION USING MERN STACK</a:t>
            </a:r>
          </a:p>
        </p:txBody>
      </p:sp>
      <p:sp>
        <p:nvSpPr>
          <p:cNvPr name="TextBox 9" id="9"/>
          <p:cNvSpPr txBox="true"/>
          <p:nvPr/>
        </p:nvSpPr>
        <p:spPr>
          <a:xfrm rot="0">
            <a:off x="2818631" y="2793460"/>
            <a:ext cx="11906252" cy="1367847"/>
          </a:xfrm>
          <a:prstGeom prst="rect">
            <a:avLst/>
          </a:prstGeom>
        </p:spPr>
        <p:txBody>
          <a:bodyPr anchor="t" rtlCol="false" tIns="0" lIns="0" bIns="0" rIns="0">
            <a:spAutoFit/>
          </a:bodyPr>
          <a:lstStyle/>
          <a:p>
            <a:pPr algn="ctr">
              <a:lnSpc>
                <a:spcPts val="11280"/>
              </a:lnSpc>
            </a:pPr>
            <a:r>
              <a:rPr lang="en-US" sz="8173" spc="2002">
                <a:solidFill>
                  <a:srgbClr val="F5FBF9"/>
                </a:solidFill>
                <a:latin typeface="DM Sans"/>
                <a:ea typeface="DM Sans"/>
                <a:cs typeface="DM Sans"/>
                <a:sym typeface="DM Sans"/>
              </a:rPr>
              <a:t>GROCERY</a:t>
            </a:r>
          </a:p>
        </p:txBody>
      </p:sp>
      <p:sp>
        <p:nvSpPr>
          <p:cNvPr name="Freeform 10" id="10"/>
          <p:cNvSpPr/>
          <p:nvPr/>
        </p:nvSpPr>
        <p:spPr>
          <a:xfrm flipH="false" flipV="false" rot="0">
            <a:off x="14454076" y="-3121190"/>
            <a:ext cx="7084041" cy="6048000"/>
          </a:xfrm>
          <a:custGeom>
            <a:avLst/>
            <a:gdLst/>
            <a:ahLst/>
            <a:cxnLst/>
            <a:rect r="r" b="b" t="t" l="l"/>
            <a:pathLst>
              <a:path h="6048000" w="7084041">
                <a:moveTo>
                  <a:pt x="0" y="0"/>
                </a:moveTo>
                <a:lnTo>
                  <a:pt x="7084041" y="0"/>
                </a:lnTo>
                <a:lnTo>
                  <a:pt x="7084041" y="6048000"/>
                </a:lnTo>
                <a:lnTo>
                  <a:pt x="0" y="6048000"/>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2415389" y="2013602"/>
            <a:ext cx="13457222" cy="7569687"/>
          </a:xfrm>
          <a:custGeom>
            <a:avLst/>
            <a:gdLst/>
            <a:ahLst/>
            <a:cxnLst/>
            <a:rect r="r" b="b" t="t" l="l"/>
            <a:pathLst>
              <a:path h="7569687" w="13457222">
                <a:moveTo>
                  <a:pt x="0" y="0"/>
                </a:moveTo>
                <a:lnTo>
                  <a:pt x="13457222" y="0"/>
                </a:lnTo>
                <a:lnTo>
                  <a:pt x="13457222" y="7569688"/>
                </a:lnTo>
                <a:lnTo>
                  <a:pt x="0" y="7569688"/>
                </a:lnTo>
                <a:lnTo>
                  <a:pt x="0" y="0"/>
                </a:lnTo>
                <a:close/>
              </a:path>
            </a:pathLst>
          </a:custGeom>
          <a:blipFill>
            <a:blip r:embed="rId2"/>
            <a:stretch>
              <a:fillRect l="0" t="0" r="0" b="0"/>
            </a:stretch>
          </a:blipFill>
        </p:spPr>
      </p:sp>
      <p:sp>
        <p:nvSpPr>
          <p:cNvPr name="TextBox 3" id="3"/>
          <p:cNvSpPr txBox="true"/>
          <p:nvPr/>
        </p:nvSpPr>
        <p:spPr>
          <a:xfrm rot="0">
            <a:off x="6035526" y="537527"/>
            <a:ext cx="621694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ORDER  SUMMARY </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04577C"/>
        </a:solidFill>
      </p:bgPr>
    </p:bg>
    <p:spTree>
      <p:nvGrpSpPr>
        <p:cNvPr id="1" name=""/>
        <p:cNvGrpSpPr/>
        <p:nvPr/>
      </p:nvGrpSpPr>
      <p:grpSpPr>
        <a:xfrm>
          <a:off x="0" y="0"/>
          <a:ext cx="0" cy="0"/>
          <a:chOff x="0" y="0"/>
          <a:chExt cx="0" cy="0"/>
        </a:xfrm>
      </p:grpSpPr>
      <p:sp>
        <p:nvSpPr>
          <p:cNvPr name="TextBox 2" id="2"/>
          <p:cNvSpPr txBox="true"/>
          <p:nvPr/>
        </p:nvSpPr>
        <p:spPr>
          <a:xfrm rot="0">
            <a:off x="1680059" y="933450"/>
            <a:ext cx="5506145" cy="857250"/>
          </a:xfrm>
          <a:prstGeom prst="rect">
            <a:avLst/>
          </a:prstGeom>
        </p:spPr>
        <p:txBody>
          <a:bodyPr anchor="t" rtlCol="false" tIns="0" lIns="0" bIns="0" rIns="0">
            <a:spAutoFit/>
          </a:bodyPr>
          <a:lstStyle/>
          <a:p>
            <a:pPr algn="ctr">
              <a:lnSpc>
                <a:spcPts val="6900"/>
              </a:lnSpc>
              <a:spcBef>
                <a:spcPct val="0"/>
              </a:spcBef>
            </a:pPr>
            <a:r>
              <a:rPr lang="en-US" sz="5000" spc="490">
                <a:solidFill>
                  <a:srgbClr val="FFFFFF"/>
                </a:solidFill>
                <a:latin typeface="DM Sans"/>
                <a:ea typeface="DM Sans"/>
                <a:cs typeface="DM Sans"/>
                <a:sym typeface="DM Sans"/>
              </a:rPr>
              <a:t>TEAM MEMBERS</a:t>
            </a:r>
          </a:p>
        </p:txBody>
      </p:sp>
      <p:sp>
        <p:nvSpPr>
          <p:cNvPr name="TextBox 3" id="3"/>
          <p:cNvSpPr txBox="true"/>
          <p:nvPr/>
        </p:nvSpPr>
        <p:spPr>
          <a:xfrm rot="0">
            <a:off x="1028700" y="2843971"/>
            <a:ext cx="12766101" cy="6242685"/>
          </a:xfrm>
          <a:prstGeom prst="rect">
            <a:avLst/>
          </a:prstGeom>
        </p:spPr>
        <p:txBody>
          <a:bodyPr anchor="t" rtlCol="false" tIns="0" lIns="0" bIns="0" rIns="0">
            <a:spAutoFit/>
          </a:bodyPr>
          <a:lstStyle/>
          <a:p>
            <a:pPr algn="just" marL="863603" indent="-431801" lvl="1">
              <a:lnSpc>
                <a:spcPts val="5520"/>
              </a:lnSpc>
              <a:buAutoNum type="arabicPeriod" startAt="1"/>
            </a:pPr>
            <a:r>
              <a:rPr lang="en-US" sz="4000" spc="392">
                <a:solidFill>
                  <a:srgbClr val="FFFFFF"/>
                </a:solidFill>
                <a:latin typeface="DM Sans"/>
                <a:ea typeface="DM Sans"/>
                <a:cs typeface="DM Sans"/>
                <a:sym typeface="DM Sans"/>
              </a:rPr>
              <a:t>CAROLINA CHRISTOPHER  - 211521244008</a:t>
            </a:r>
          </a:p>
          <a:p>
            <a:pPr algn="just" marL="863603" indent="-431801" lvl="1">
              <a:lnSpc>
                <a:spcPts val="5520"/>
              </a:lnSpc>
              <a:buAutoNum type="arabicPeriod" startAt="1"/>
            </a:pPr>
            <a:r>
              <a:rPr lang="en-US" sz="4000" spc="392">
                <a:solidFill>
                  <a:srgbClr val="FFFFFF"/>
                </a:solidFill>
                <a:latin typeface="DM Sans"/>
                <a:ea typeface="DM Sans"/>
                <a:cs typeface="DM Sans"/>
                <a:sym typeface="DM Sans"/>
              </a:rPr>
              <a:t>SWETHA G S  - 211521244053</a:t>
            </a:r>
          </a:p>
          <a:p>
            <a:pPr algn="just" marL="863603" indent="-431801" lvl="1">
              <a:lnSpc>
                <a:spcPts val="5520"/>
              </a:lnSpc>
              <a:buAutoNum type="arabicPeriod" startAt="1"/>
            </a:pPr>
            <a:r>
              <a:rPr lang="en-US" sz="4000" spc="392">
                <a:solidFill>
                  <a:srgbClr val="FFFFFF"/>
                </a:solidFill>
                <a:latin typeface="DM Sans"/>
                <a:ea typeface="DM Sans"/>
                <a:cs typeface="DM Sans"/>
                <a:sym typeface="DM Sans"/>
              </a:rPr>
              <a:t>UDHAYA E  - 211521244056</a:t>
            </a:r>
          </a:p>
          <a:p>
            <a:pPr algn="just" marL="863603" indent="-431801" lvl="1">
              <a:lnSpc>
                <a:spcPts val="5520"/>
              </a:lnSpc>
              <a:buAutoNum type="arabicPeriod" startAt="1"/>
            </a:pPr>
            <a:r>
              <a:rPr lang="en-US" sz="4000" spc="392">
                <a:solidFill>
                  <a:srgbClr val="FFFFFF"/>
                </a:solidFill>
                <a:latin typeface="DM Sans"/>
                <a:ea typeface="DM Sans"/>
                <a:cs typeface="DM Sans"/>
                <a:sym typeface="DM Sans"/>
              </a:rPr>
              <a:t>ROSHINI R - 211521244044</a:t>
            </a:r>
          </a:p>
          <a:p>
            <a:pPr algn="ctr">
              <a:lnSpc>
                <a:spcPts val="5520"/>
              </a:lnSpc>
            </a:pPr>
          </a:p>
          <a:p>
            <a:pPr algn="ctr">
              <a:lnSpc>
                <a:spcPts val="5520"/>
              </a:lnSpc>
            </a:pPr>
          </a:p>
          <a:p>
            <a:pPr algn="ctr">
              <a:lnSpc>
                <a:spcPts val="5520"/>
              </a:lnSpc>
            </a:pPr>
          </a:p>
          <a:p>
            <a:pPr algn="l">
              <a:lnSpc>
                <a:spcPts val="5520"/>
              </a:lnSpc>
            </a:pPr>
          </a:p>
          <a:p>
            <a:pPr algn="ctr">
              <a:lnSpc>
                <a:spcPts val="552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4577C"/>
        </a:solidFill>
      </p:bgPr>
    </p:bg>
    <p:spTree>
      <p:nvGrpSpPr>
        <p:cNvPr id="1" name=""/>
        <p:cNvGrpSpPr/>
        <p:nvPr/>
      </p:nvGrpSpPr>
      <p:grpSpPr>
        <a:xfrm>
          <a:off x="0" y="0"/>
          <a:ext cx="0" cy="0"/>
          <a:chOff x="0" y="0"/>
          <a:chExt cx="0" cy="0"/>
        </a:xfrm>
      </p:grpSpPr>
      <p:sp>
        <p:nvSpPr>
          <p:cNvPr name="TextBox 2" id="2"/>
          <p:cNvSpPr txBox="true"/>
          <p:nvPr/>
        </p:nvSpPr>
        <p:spPr>
          <a:xfrm rot="0">
            <a:off x="2599442" y="895350"/>
            <a:ext cx="12384088" cy="1375334"/>
          </a:xfrm>
          <a:prstGeom prst="rect">
            <a:avLst/>
          </a:prstGeom>
        </p:spPr>
        <p:txBody>
          <a:bodyPr anchor="t" rtlCol="false" tIns="0" lIns="0" bIns="0" rIns="0">
            <a:spAutoFit/>
          </a:bodyPr>
          <a:lstStyle/>
          <a:p>
            <a:pPr algn="ctr">
              <a:lnSpc>
                <a:spcPts val="11274"/>
              </a:lnSpc>
              <a:spcBef>
                <a:spcPct val="0"/>
              </a:spcBef>
            </a:pPr>
            <a:r>
              <a:rPr lang="en-US" sz="8169" spc="800">
                <a:solidFill>
                  <a:srgbClr val="FFFFFF"/>
                </a:solidFill>
                <a:latin typeface="DM Sans"/>
                <a:ea typeface="DM Sans"/>
                <a:cs typeface="DM Sans"/>
                <a:sym typeface="DM Sans"/>
              </a:rPr>
              <a:t>TABLE OF CONTENTS </a:t>
            </a:r>
          </a:p>
        </p:txBody>
      </p:sp>
      <p:sp>
        <p:nvSpPr>
          <p:cNvPr name="TextBox 3" id="3"/>
          <p:cNvSpPr txBox="true"/>
          <p:nvPr/>
        </p:nvSpPr>
        <p:spPr>
          <a:xfrm rot="0">
            <a:off x="5665021" y="3304246"/>
            <a:ext cx="6430070" cy="2941321"/>
          </a:xfrm>
          <a:prstGeom prst="rect">
            <a:avLst/>
          </a:prstGeom>
        </p:spPr>
        <p:txBody>
          <a:bodyPr anchor="t" rtlCol="false" tIns="0" lIns="0" bIns="0" rIns="0">
            <a:spAutoFit/>
          </a:bodyPr>
          <a:lstStyle/>
          <a:p>
            <a:pPr algn="l" marL="906775" indent="-453388" lvl="1">
              <a:lnSpc>
                <a:spcPts val="5879"/>
              </a:lnSpc>
              <a:buAutoNum type="arabicPeriod" startAt="1"/>
            </a:pPr>
            <a:r>
              <a:rPr lang="en-US" sz="4199">
                <a:solidFill>
                  <a:srgbClr val="FFFFFF"/>
                </a:solidFill>
                <a:latin typeface="Canva Sans"/>
                <a:ea typeface="Canva Sans"/>
                <a:cs typeface="Canva Sans"/>
                <a:sym typeface="Canva Sans"/>
              </a:rPr>
              <a:t>Introduction </a:t>
            </a:r>
          </a:p>
          <a:p>
            <a:pPr algn="l" marL="906775" indent="-453388" lvl="1">
              <a:lnSpc>
                <a:spcPts val="5879"/>
              </a:lnSpc>
              <a:buAutoNum type="arabicPeriod" startAt="1"/>
            </a:pPr>
            <a:r>
              <a:rPr lang="en-US" sz="4199">
                <a:solidFill>
                  <a:srgbClr val="FFFFFF"/>
                </a:solidFill>
                <a:latin typeface="Canva Sans"/>
                <a:ea typeface="Canva Sans"/>
                <a:cs typeface="Canva Sans"/>
                <a:sym typeface="Canva Sans"/>
              </a:rPr>
              <a:t>Website architecture </a:t>
            </a:r>
          </a:p>
          <a:p>
            <a:pPr algn="l" marL="906775" indent="-453388" lvl="1">
              <a:lnSpc>
                <a:spcPts val="5879"/>
              </a:lnSpc>
              <a:buAutoNum type="arabicPeriod" startAt="1"/>
            </a:pPr>
            <a:r>
              <a:rPr lang="en-US" sz="4199">
                <a:solidFill>
                  <a:srgbClr val="FFFFFF"/>
                </a:solidFill>
                <a:latin typeface="Canva Sans"/>
                <a:ea typeface="Canva Sans"/>
                <a:cs typeface="Canva Sans"/>
                <a:sym typeface="Canva Sans"/>
              </a:rPr>
              <a:t>Technologies used </a:t>
            </a:r>
          </a:p>
          <a:p>
            <a:pPr algn="l" marL="906775" indent="-453388" lvl="1">
              <a:lnSpc>
                <a:spcPts val="5879"/>
              </a:lnSpc>
              <a:buAutoNum type="arabicPeriod" startAt="1"/>
            </a:pPr>
            <a:r>
              <a:rPr lang="en-US" sz="4199">
                <a:solidFill>
                  <a:srgbClr val="FFFFFF"/>
                </a:solidFill>
                <a:latin typeface="Canva Sans"/>
                <a:ea typeface="Canva Sans"/>
                <a:cs typeface="Canva Sans"/>
                <a:sym typeface="Canva Sans"/>
              </a:rPr>
              <a:t>Functional demo </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4577C"/>
        </a:solidFill>
      </p:bgPr>
    </p:bg>
    <p:spTree>
      <p:nvGrpSpPr>
        <p:cNvPr id="1" name=""/>
        <p:cNvGrpSpPr/>
        <p:nvPr/>
      </p:nvGrpSpPr>
      <p:grpSpPr>
        <a:xfrm>
          <a:off x="0" y="0"/>
          <a:ext cx="0" cy="0"/>
          <a:chOff x="0" y="0"/>
          <a:chExt cx="0" cy="0"/>
        </a:xfrm>
      </p:grpSpPr>
      <p:sp>
        <p:nvSpPr>
          <p:cNvPr name="TextBox 2" id="2"/>
          <p:cNvSpPr txBox="true"/>
          <p:nvPr/>
        </p:nvSpPr>
        <p:spPr>
          <a:xfrm rot="0">
            <a:off x="1540167" y="1319468"/>
            <a:ext cx="5337274"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INTRODUCTION </a:t>
            </a:r>
          </a:p>
        </p:txBody>
      </p:sp>
      <p:sp>
        <p:nvSpPr>
          <p:cNvPr name="TextBox 3" id="3"/>
          <p:cNvSpPr txBox="true"/>
          <p:nvPr/>
        </p:nvSpPr>
        <p:spPr>
          <a:xfrm rot="0">
            <a:off x="1540167" y="3794472"/>
            <a:ext cx="15451387" cy="4180840"/>
          </a:xfrm>
          <a:prstGeom prst="rect">
            <a:avLst/>
          </a:prstGeom>
        </p:spPr>
        <p:txBody>
          <a:bodyPr anchor="t" rtlCol="false" tIns="0" lIns="0" bIns="0" rIns="0">
            <a:spAutoFit/>
          </a:bodyPr>
          <a:lstStyle/>
          <a:p>
            <a:pPr algn="l">
              <a:lnSpc>
                <a:spcPts val="4759"/>
              </a:lnSpc>
            </a:pPr>
            <a:r>
              <a:rPr lang="en-US" sz="3399">
                <a:solidFill>
                  <a:srgbClr val="FFFFFF"/>
                </a:solidFill>
                <a:latin typeface="Canva Sans"/>
                <a:ea typeface="Canva Sans"/>
                <a:cs typeface="Canva Sans"/>
                <a:sym typeface="Canva Sans"/>
              </a:rPr>
              <a:t>“grocery-store” is an online grocery store. It is a MERN Stack Project.Users can Log in to this website.Users Can view Products and Reviews in the  Homepage. . When the user clicks the product, the product details can be viewed, then users add the products to cart. The cart data is saved in the MongoDB clusters .Users Can review their order history . Admins can access  the website through the user login, can manage all products as well as manage all orders. </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4577C"/>
        </a:solidFill>
      </p:bgPr>
    </p:bg>
    <p:spTree>
      <p:nvGrpSpPr>
        <p:cNvPr id="1" name=""/>
        <p:cNvGrpSpPr/>
        <p:nvPr/>
      </p:nvGrpSpPr>
      <p:grpSpPr>
        <a:xfrm>
          <a:off x="0" y="0"/>
          <a:ext cx="0" cy="0"/>
          <a:chOff x="0" y="0"/>
          <a:chExt cx="0" cy="0"/>
        </a:xfrm>
      </p:grpSpPr>
      <p:sp>
        <p:nvSpPr>
          <p:cNvPr name="TextBox 2" id="2"/>
          <p:cNvSpPr txBox="true"/>
          <p:nvPr/>
        </p:nvSpPr>
        <p:spPr>
          <a:xfrm rot="0">
            <a:off x="4862428" y="923925"/>
            <a:ext cx="7537649" cy="920116"/>
          </a:xfrm>
          <a:prstGeom prst="rect">
            <a:avLst/>
          </a:prstGeom>
        </p:spPr>
        <p:txBody>
          <a:bodyPr anchor="t" rtlCol="false" tIns="0" lIns="0" bIns="0" rIns="0">
            <a:spAutoFit/>
          </a:bodyPr>
          <a:lstStyle/>
          <a:p>
            <a:pPr algn="ctr">
              <a:lnSpc>
                <a:spcPts val="7559"/>
              </a:lnSpc>
              <a:spcBef>
                <a:spcPct val="0"/>
              </a:spcBef>
            </a:pPr>
            <a:r>
              <a:rPr lang="en-US" sz="5399">
                <a:solidFill>
                  <a:srgbClr val="FFFFFF"/>
                </a:solidFill>
                <a:latin typeface="Canva Sans"/>
                <a:ea typeface="Canva Sans"/>
                <a:cs typeface="Canva Sans"/>
                <a:sym typeface="Canva Sans"/>
              </a:rPr>
              <a:t>TECHNOLOGIES  USED</a:t>
            </a:r>
          </a:p>
        </p:txBody>
      </p:sp>
      <p:sp>
        <p:nvSpPr>
          <p:cNvPr name="TextBox 3" id="3"/>
          <p:cNvSpPr txBox="true"/>
          <p:nvPr/>
        </p:nvSpPr>
        <p:spPr>
          <a:xfrm rot="0">
            <a:off x="1255804" y="2646728"/>
            <a:ext cx="6764593" cy="4988464"/>
          </a:xfrm>
          <a:prstGeom prst="rect">
            <a:avLst/>
          </a:prstGeom>
        </p:spPr>
        <p:txBody>
          <a:bodyPr anchor="t" rtlCol="false" tIns="0" lIns="0" bIns="0" rIns="0">
            <a:spAutoFit/>
          </a:bodyPr>
          <a:lstStyle/>
          <a:p>
            <a:pPr algn="ctr">
              <a:lnSpc>
                <a:spcPts val="5570"/>
              </a:lnSpc>
            </a:pPr>
            <a:r>
              <a:rPr lang="en-US" sz="3978">
                <a:solidFill>
                  <a:srgbClr val="FFFFFF"/>
                </a:solidFill>
                <a:latin typeface="Canva Sans"/>
                <a:ea typeface="Canva Sans"/>
                <a:cs typeface="Canva Sans"/>
                <a:sym typeface="Canva Sans"/>
              </a:rPr>
              <a:t>Front End Technology:</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React</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React-Router</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React-Redux</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React-Bootstrap</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Html</a:t>
            </a:r>
          </a:p>
          <a:p>
            <a:pPr algn="l" marL="772661" indent="-386330" lvl="1">
              <a:lnSpc>
                <a:spcPts val="5010"/>
              </a:lnSpc>
              <a:buFont typeface="Arial"/>
              <a:buChar char="•"/>
            </a:pPr>
            <a:r>
              <a:rPr lang="en-US" sz="3578">
                <a:solidFill>
                  <a:srgbClr val="FFFFFF"/>
                </a:solidFill>
                <a:latin typeface="Canva Sans"/>
                <a:ea typeface="Canva Sans"/>
                <a:cs typeface="Canva Sans"/>
                <a:sym typeface="Canva Sans"/>
              </a:rPr>
              <a:t>Css</a:t>
            </a:r>
          </a:p>
          <a:p>
            <a:pPr algn="ctr">
              <a:lnSpc>
                <a:spcPts val="4170"/>
              </a:lnSpc>
            </a:pPr>
          </a:p>
        </p:txBody>
      </p:sp>
      <p:sp>
        <p:nvSpPr>
          <p:cNvPr name="TextBox 4" id="4"/>
          <p:cNvSpPr txBox="true"/>
          <p:nvPr/>
        </p:nvSpPr>
        <p:spPr>
          <a:xfrm rot="0">
            <a:off x="10887979" y="2646728"/>
            <a:ext cx="5423973" cy="3199638"/>
          </a:xfrm>
          <a:prstGeom prst="rect">
            <a:avLst/>
          </a:prstGeom>
        </p:spPr>
        <p:txBody>
          <a:bodyPr anchor="t" rtlCol="false" tIns="0" lIns="0" bIns="0" rIns="0">
            <a:spAutoFit/>
          </a:bodyPr>
          <a:lstStyle/>
          <a:p>
            <a:pPr algn="l">
              <a:lnSpc>
                <a:spcPts val="5572"/>
              </a:lnSpc>
            </a:pPr>
            <a:r>
              <a:rPr lang="en-US" sz="3980">
                <a:solidFill>
                  <a:srgbClr val="FFFFFF"/>
                </a:solidFill>
                <a:latin typeface="Canva Sans"/>
                <a:ea typeface="Canva Sans"/>
                <a:cs typeface="Canva Sans"/>
                <a:sym typeface="Canva Sans"/>
              </a:rPr>
              <a:t>Back End Technology:</a:t>
            </a:r>
          </a:p>
          <a:p>
            <a:pPr algn="l" marL="772921" indent="-386461" lvl="1">
              <a:lnSpc>
                <a:spcPts val="5011"/>
              </a:lnSpc>
              <a:buFont typeface="Arial"/>
              <a:buChar char="•"/>
            </a:pPr>
            <a:r>
              <a:rPr lang="en-US" sz="3579">
                <a:solidFill>
                  <a:srgbClr val="FFFFFF"/>
                </a:solidFill>
                <a:latin typeface="Canva Sans"/>
                <a:ea typeface="Canva Sans"/>
                <a:cs typeface="Canva Sans"/>
                <a:sym typeface="Canva Sans"/>
              </a:rPr>
              <a:t>Node</a:t>
            </a:r>
          </a:p>
          <a:p>
            <a:pPr algn="l" marL="772921" indent="-386461" lvl="1">
              <a:lnSpc>
                <a:spcPts val="5011"/>
              </a:lnSpc>
              <a:buFont typeface="Arial"/>
              <a:buChar char="•"/>
            </a:pPr>
            <a:r>
              <a:rPr lang="en-US" sz="3579">
                <a:solidFill>
                  <a:srgbClr val="FFFFFF"/>
                </a:solidFill>
                <a:latin typeface="Canva Sans"/>
                <a:ea typeface="Canva Sans"/>
                <a:cs typeface="Canva Sans"/>
                <a:sym typeface="Canva Sans"/>
              </a:rPr>
              <a:t>Express</a:t>
            </a:r>
          </a:p>
          <a:p>
            <a:pPr algn="l" marL="772921" indent="-386461" lvl="1">
              <a:lnSpc>
                <a:spcPts val="5011"/>
              </a:lnSpc>
              <a:buFont typeface="Arial"/>
              <a:buChar char="•"/>
            </a:pPr>
            <a:r>
              <a:rPr lang="en-US" sz="3579">
                <a:solidFill>
                  <a:srgbClr val="FFFFFF"/>
                </a:solidFill>
                <a:latin typeface="Canva Sans"/>
                <a:ea typeface="Canva Sans"/>
                <a:cs typeface="Canva Sans"/>
                <a:sym typeface="Canva Sans"/>
              </a:rPr>
              <a:t>MongoDb</a:t>
            </a:r>
          </a:p>
          <a:p>
            <a:pPr algn="l">
              <a:lnSpc>
                <a:spcPts val="5011"/>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2814368" y="2352105"/>
            <a:ext cx="13058243" cy="6906195"/>
          </a:xfrm>
          <a:custGeom>
            <a:avLst/>
            <a:gdLst/>
            <a:ahLst/>
            <a:cxnLst/>
            <a:rect r="r" b="b" t="t" l="l"/>
            <a:pathLst>
              <a:path h="6906195" w="13058243">
                <a:moveTo>
                  <a:pt x="0" y="0"/>
                </a:moveTo>
                <a:lnTo>
                  <a:pt x="13058243" y="0"/>
                </a:lnTo>
                <a:lnTo>
                  <a:pt x="13058243" y="6906195"/>
                </a:lnTo>
                <a:lnTo>
                  <a:pt x="0" y="6906195"/>
                </a:lnTo>
                <a:lnTo>
                  <a:pt x="0" y="0"/>
                </a:lnTo>
                <a:close/>
              </a:path>
            </a:pathLst>
          </a:custGeom>
          <a:blipFill>
            <a:blip r:embed="rId2"/>
            <a:stretch>
              <a:fillRect l="-1337" t="0" r="-1717" b="-9607"/>
            </a:stretch>
          </a:blipFill>
        </p:spPr>
      </p:sp>
      <p:sp>
        <p:nvSpPr>
          <p:cNvPr name="TextBox 3" id="3"/>
          <p:cNvSpPr txBox="true"/>
          <p:nvPr/>
        </p:nvSpPr>
        <p:spPr>
          <a:xfrm rot="0">
            <a:off x="6672470" y="933450"/>
            <a:ext cx="4302125"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HOME  PAGE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2415389" y="2188254"/>
            <a:ext cx="13457222" cy="7569687"/>
          </a:xfrm>
          <a:custGeom>
            <a:avLst/>
            <a:gdLst/>
            <a:ahLst/>
            <a:cxnLst/>
            <a:rect r="r" b="b" t="t" l="l"/>
            <a:pathLst>
              <a:path h="7569687" w="13457222">
                <a:moveTo>
                  <a:pt x="0" y="0"/>
                </a:moveTo>
                <a:lnTo>
                  <a:pt x="13457222" y="0"/>
                </a:lnTo>
                <a:lnTo>
                  <a:pt x="13457222" y="7569688"/>
                </a:lnTo>
                <a:lnTo>
                  <a:pt x="0" y="7569688"/>
                </a:lnTo>
                <a:lnTo>
                  <a:pt x="0" y="0"/>
                </a:lnTo>
                <a:close/>
              </a:path>
            </a:pathLst>
          </a:custGeom>
          <a:blipFill>
            <a:blip r:embed="rId2"/>
            <a:stretch>
              <a:fillRect l="0" t="0" r="0" b="0"/>
            </a:stretch>
          </a:blipFill>
        </p:spPr>
      </p:sp>
      <p:sp>
        <p:nvSpPr>
          <p:cNvPr name="TextBox 3" id="3"/>
          <p:cNvSpPr txBox="true"/>
          <p:nvPr/>
        </p:nvSpPr>
        <p:spPr>
          <a:xfrm rot="0">
            <a:off x="6956673" y="933450"/>
            <a:ext cx="4374654"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LOGIN  PAGE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2415389" y="2362907"/>
            <a:ext cx="13457222" cy="7569687"/>
          </a:xfrm>
          <a:custGeom>
            <a:avLst/>
            <a:gdLst/>
            <a:ahLst/>
            <a:cxnLst/>
            <a:rect r="r" b="b" t="t" l="l"/>
            <a:pathLst>
              <a:path h="7569687" w="13457222">
                <a:moveTo>
                  <a:pt x="0" y="0"/>
                </a:moveTo>
                <a:lnTo>
                  <a:pt x="13457222" y="0"/>
                </a:lnTo>
                <a:lnTo>
                  <a:pt x="13457222" y="7569687"/>
                </a:lnTo>
                <a:lnTo>
                  <a:pt x="0" y="7569687"/>
                </a:lnTo>
                <a:lnTo>
                  <a:pt x="0" y="0"/>
                </a:lnTo>
                <a:close/>
              </a:path>
            </a:pathLst>
          </a:custGeom>
          <a:blipFill>
            <a:blip r:embed="rId2"/>
            <a:stretch>
              <a:fillRect l="0" t="0" r="0" b="0"/>
            </a:stretch>
          </a:blipFill>
        </p:spPr>
      </p:sp>
      <p:sp>
        <p:nvSpPr>
          <p:cNvPr name="TextBox 3" id="3"/>
          <p:cNvSpPr txBox="true"/>
          <p:nvPr/>
        </p:nvSpPr>
        <p:spPr>
          <a:xfrm rot="0">
            <a:off x="4776598" y="933450"/>
            <a:ext cx="821084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PRODUCT  DESCRIPTION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2415389" y="2319244"/>
            <a:ext cx="13457222" cy="7569687"/>
          </a:xfrm>
          <a:custGeom>
            <a:avLst/>
            <a:gdLst/>
            <a:ahLst/>
            <a:cxnLst/>
            <a:rect r="r" b="b" t="t" l="l"/>
            <a:pathLst>
              <a:path h="7569687" w="13457222">
                <a:moveTo>
                  <a:pt x="0" y="0"/>
                </a:moveTo>
                <a:lnTo>
                  <a:pt x="13457222" y="0"/>
                </a:lnTo>
                <a:lnTo>
                  <a:pt x="13457222" y="7569687"/>
                </a:lnTo>
                <a:lnTo>
                  <a:pt x="0" y="7569687"/>
                </a:lnTo>
                <a:lnTo>
                  <a:pt x="0" y="0"/>
                </a:lnTo>
                <a:close/>
              </a:path>
            </a:pathLst>
          </a:custGeom>
          <a:blipFill>
            <a:blip r:embed="rId2"/>
            <a:stretch>
              <a:fillRect l="0" t="0" r="0" b="0"/>
            </a:stretch>
          </a:blipFill>
        </p:spPr>
      </p:sp>
      <p:sp>
        <p:nvSpPr>
          <p:cNvPr name="TextBox 3" id="3"/>
          <p:cNvSpPr txBox="true"/>
          <p:nvPr/>
        </p:nvSpPr>
        <p:spPr>
          <a:xfrm rot="0">
            <a:off x="6767612" y="933450"/>
            <a:ext cx="4752777"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CART  REVIEW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DAGVDaMGLm4</dc:identifier>
  <dcterms:modified xsi:type="dcterms:W3CDTF">2011-08-01T06:04:30Z</dcterms:modified>
  <cp:revision>1</cp:revision>
  <dc:title>GROCERY</dc:title>
</cp:coreProperties>
</file>

<file path=docProps/thumbnail.jpeg>
</file>